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1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672" r:id="rId10"/>
    <p:sldId id="566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842" r:id="rId20"/>
    <p:sldId id="667" r:id="rId21"/>
    <p:sldId id="681" r:id="rId22"/>
    <p:sldId id="668" r:id="rId23"/>
    <p:sldId id="669" r:id="rId24"/>
    <p:sldId id="703" r:id="rId25"/>
    <p:sldId id="707" r:id="rId26"/>
    <p:sldId id="709" r:id="rId27"/>
    <p:sldId id="725" r:id="rId28"/>
    <p:sldId id="742" r:id="rId29"/>
    <p:sldId id="743" r:id="rId30"/>
    <p:sldId id="749" r:id="rId31"/>
    <p:sldId id="666" r:id="rId32"/>
    <p:sldId id="739" r:id="rId33"/>
    <p:sldId id="708" r:id="rId34"/>
    <p:sldId id="584" r:id="rId35"/>
    <p:sldId id="509" r:id="rId36"/>
    <p:sldId id="662" r:id="rId37"/>
    <p:sldId id="578" r:id="rId38"/>
    <p:sldId id="510" r:id="rId39"/>
    <p:sldId id="549" r:id="rId40"/>
    <p:sldId id="577" r:id="rId41"/>
    <p:sldId id="572" r:id="rId42"/>
    <p:sldId id="587" r:id="rId43"/>
    <p:sldId id="591" r:id="rId44"/>
    <p:sldId id="590" r:id="rId45"/>
    <p:sldId id="588" r:id="rId46"/>
    <p:sldId id="589" r:id="rId47"/>
    <p:sldId id="639" r:id="rId48"/>
    <p:sldId id="597" r:id="rId49"/>
    <p:sldId id="720" r:id="rId50"/>
    <p:sldId id="750" r:id="rId51"/>
    <p:sldId id="843" r:id="rId52"/>
    <p:sldId id="551" r:id="rId53"/>
    <p:sldId id="747" r:id="rId54"/>
    <p:sldId id="745" r:id="rId55"/>
    <p:sldId id="553" r:id="rId56"/>
    <p:sldId id="602" r:id="rId57"/>
    <p:sldId id="603" r:id="rId58"/>
    <p:sldId id="691" r:id="rId59"/>
    <p:sldId id="612" r:id="rId60"/>
    <p:sldId id="744" r:id="rId61"/>
    <p:sldId id="632" r:id="rId62"/>
    <p:sldId id="634" r:id="rId63"/>
    <p:sldId id="673" r:id="rId64"/>
    <p:sldId id="635" r:id="rId65"/>
    <p:sldId id="636" r:id="rId66"/>
    <p:sldId id="630" r:id="rId67"/>
    <p:sldId id="712" r:id="rId68"/>
    <p:sldId id="711" r:id="rId69"/>
    <p:sldId id="713" r:id="rId70"/>
    <p:sldId id="714" r:id="rId71"/>
    <p:sldId id="715" r:id="rId72"/>
    <p:sldId id="619" r:id="rId73"/>
    <p:sldId id="698" r:id="rId74"/>
    <p:sldId id="699" r:id="rId75"/>
    <p:sldId id="606" r:id="rId76"/>
    <p:sldId id="696" r:id="rId77"/>
    <p:sldId id="692" r:id="rId78"/>
    <p:sldId id="730" r:id="rId79"/>
    <p:sldId id="844" r:id="rId80"/>
    <p:sldId id="729" r:id="rId81"/>
    <p:sldId id="731" r:id="rId82"/>
    <p:sldId id="732" r:id="rId83"/>
    <p:sldId id="733" r:id="rId84"/>
    <p:sldId id="734" r:id="rId85"/>
    <p:sldId id="736" r:id="rId86"/>
    <p:sldId id="738" r:id="rId87"/>
    <p:sldId id="746" r:id="rId88"/>
    <p:sldId id="716" r:id="rId89"/>
    <p:sldId id="726" r:id="rId90"/>
    <p:sldId id="727" r:id="rId91"/>
    <p:sldId id="728" r:id="rId92"/>
    <p:sldId id="723" r:id="rId93"/>
    <p:sldId id="717" r:id="rId94"/>
    <p:sldId id="874" r:id="rId95"/>
    <p:sldId id="943" r:id="rId96"/>
    <p:sldId id="944" r:id="rId97"/>
    <p:sldId id="945" r:id="rId98"/>
    <p:sldId id="946" r:id="rId99"/>
    <p:sldId id="550" r:id="rId10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842"/>
            <p14:sldId id="667"/>
            <p14:sldId id="681"/>
            <p14:sldId id="668"/>
            <p14:sldId id="669"/>
            <p14:sldId id="703"/>
            <p14:sldId id="707"/>
            <p14:sldId id="709"/>
            <p14:sldId id="725"/>
            <p14:sldId id="742"/>
            <p14:sldId id="743"/>
            <p14:sldId id="749"/>
            <p14:sldId id="666"/>
            <p14:sldId id="739"/>
            <p14:sldId id="708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843"/>
            <p14:sldId id="551"/>
            <p14:sldId id="747"/>
            <p14:sldId id="745"/>
            <p14:sldId id="553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11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30"/>
            <p14:sldId id="844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716"/>
            <p14:sldId id="726"/>
            <p14:sldId id="727"/>
            <p14:sldId id="728"/>
            <p14:sldId id="723"/>
            <p14:sldId id="717"/>
            <p14:sldId id="874"/>
            <p14:sldId id="943"/>
            <p14:sldId id="944"/>
            <p14:sldId id="945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28A136"/>
    <a:srgbClr val="EF7D1D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3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3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Softwarearchitektur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003282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jug</a:t>
            </a:r>
            <a:r>
              <a:rPr lang="de-DE" sz="2000" dirty="0">
                <a:solidFill>
                  <a:srgbClr val="36544F"/>
                </a:solidFill>
              </a:rPr>
              <a:t>-freiburg-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00328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interaktive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 </a:t>
            </a:r>
            <a:r>
              <a:rPr lang="de-DE" b="0" dirty="0">
                <a:solidFill>
                  <a:srgbClr val="025249"/>
                </a:solidFill>
              </a:rPr>
              <a:t>🤔 Wie könnte dafür eine REST-API aussehen?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025249"/>
                </a:solidFill>
              </a:rPr>
              <a:t>Zur Erinnerung auch noch zwei Ansichten unserer Anwendung (Shop betrachten wir hier nicht):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234" y="1470427"/>
            <a:ext cx="6387531" cy="206790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3616D1-B458-FB46-A4A2-3C4BF65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651" y="3825241"/>
            <a:ext cx="2515647" cy="289451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8DF581-0316-8C4C-B384-6D2EDE0D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19" y="3825244"/>
            <a:ext cx="2515646" cy="289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962FA4-CEA2-C947-870D-8EB945EE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88D9140-2C02-0742-9A29-14C2342F272A}"/>
              </a:ext>
            </a:extLst>
          </p:cNvPr>
          <p:cNvSpPr txBox="1"/>
          <p:nvPr/>
        </p:nvSpPr>
        <p:spPr>
          <a:xfrm>
            <a:off x="665922" y="2395330"/>
            <a:ext cx="104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evtl. raus</a:t>
            </a: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EE5A69A-A939-DC41-BF38-A77DD3410CCC}"/>
              </a:ext>
            </a:extLst>
          </p:cNvPr>
          <p:cNvSpPr txBox="1"/>
          <p:nvPr/>
        </p:nvSpPr>
        <p:spPr>
          <a:xfrm>
            <a:off x="665922" y="2395330"/>
            <a:ext cx="104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evtl. raus</a:t>
            </a: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075310E-A6E5-D648-89A6-787158D6249E}"/>
              </a:ext>
            </a:extLst>
          </p:cNvPr>
          <p:cNvSpPr txBox="1"/>
          <p:nvPr/>
        </p:nvSpPr>
        <p:spPr>
          <a:xfrm>
            <a:off x="665922" y="2395330"/>
            <a:ext cx="104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evtl. raus</a:t>
            </a: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und Funktionen anbieten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4076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Interaktion: </a:t>
            </a:r>
            <a:r>
              <a:rPr lang="de-DE" dirty="0" err="1"/>
              <a:t>GraphQL</a:t>
            </a:r>
            <a:r>
              <a:rPr lang="de-DE" dirty="0"/>
              <a:t> Abfragen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Ist 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selbst erlernbar?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Vorbereitung: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Öffnet im Browser </a:t>
            </a:r>
            <a:r>
              <a:rPr lang="de-DE" sz="2400" dirty="0">
                <a:solidFill>
                  <a:srgbClr val="FF0000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http://GRAPHIQL-BLA-BLA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Anmelden mit </a:t>
            </a:r>
            <a:r>
              <a:rPr lang="de-DE" sz="2400" dirty="0">
                <a:solidFill>
                  <a:srgbClr val="FF0000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User XYZ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Übung: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Führt einen </a:t>
            </a: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aus, der alle Biere mit deren ID ausgibt sowie alle User mitsamt deren ID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Führt eine </a:t>
            </a: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aus, um einem der Biere ein neues Rating hinzuzufügen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Die ID des Benutzers muss deine eigene sein, also </a:t>
            </a:r>
            <a:r>
              <a:rPr lang="de-DE" sz="2400" dirty="0">
                <a:solidFill>
                  <a:srgbClr val="FF0000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XX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C496003-C3D1-314C-A410-4358B75B9D3F}"/>
              </a:ext>
            </a:extLst>
          </p:cNvPr>
          <p:cNvSpPr txBox="1"/>
          <p:nvPr/>
        </p:nvSpPr>
        <p:spPr>
          <a:xfrm>
            <a:off x="6589642" y="1026060"/>
            <a:ext cx="498123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@Harm: das wäre die Übung mit W-LAN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Auf meinem Mac lasse ich den Server laufen,</a:t>
            </a:r>
          </a:p>
          <a:p>
            <a:r>
              <a:rPr lang="de-DE" dirty="0">
                <a:solidFill>
                  <a:srgbClr val="FF0000"/>
                </a:solidFill>
              </a:rPr>
              <a:t>die Leute können sich dort mit </a:t>
            </a:r>
            <a:r>
              <a:rPr lang="de-DE" dirty="0" err="1">
                <a:solidFill>
                  <a:srgbClr val="FF0000"/>
                </a:solidFill>
              </a:rPr>
              <a:t>GraphiQL</a:t>
            </a:r>
            <a:r>
              <a:rPr lang="de-DE" dirty="0">
                <a:solidFill>
                  <a:srgbClr val="FF0000"/>
                </a:solidFill>
              </a:rPr>
              <a:t> verbinden</a:t>
            </a:r>
          </a:p>
          <a:p>
            <a:r>
              <a:rPr lang="de-DE" dirty="0">
                <a:solidFill>
                  <a:srgbClr val="FF0000"/>
                </a:solidFill>
              </a:rPr>
              <a:t>und </a:t>
            </a:r>
            <a:r>
              <a:rPr lang="de-DE" dirty="0" err="1">
                <a:solidFill>
                  <a:srgbClr val="FF0000"/>
                </a:solidFill>
              </a:rPr>
              <a:t>Queries</a:t>
            </a:r>
            <a:r>
              <a:rPr lang="de-DE" dirty="0">
                <a:solidFill>
                  <a:srgbClr val="FF0000"/>
                </a:solidFill>
              </a:rPr>
              <a:t> ausführen.</a:t>
            </a:r>
          </a:p>
          <a:p>
            <a:r>
              <a:rPr lang="de-DE" dirty="0">
                <a:solidFill>
                  <a:srgbClr val="FF0000"/>
                </a:solidFill>
              </a:rPr>
              <a:t>Im Einleitungsteil stelle ich das Tool sowie einige</a:t>
            </a:r>
          </a:p>
          <a:p>
            <a:r>
              <a:rPr lang="de-DE" dirty="0">
                <a:solidFill>
                  <a:srgbClr val="FF0000"/>
                </a:solidFill>
              </a:rPr>
              <a:t>exemplarische </a:t>
            </a:r>
            <a:r>
              <a:rPr lang="de-DE" dirty="0" err="1">
                <a:solidFill>
                  <a:srgbClr val="FF0000"/>
                </a:solidFill>
              </a:rPr>
              <a:t>Queries</a:t>
            </a:r>
            <a:r>
              <a:rPr lang="de-DE" dirty="0">
                <a:solidFill>
                  <a:srgbClr val="FF0000"/>
                </a:solidFill>
              </a:rPr>
              <a:t> vor, so dass die Leute</a:t>
            </a:r>
          </a:p>
          <a:p>
            <a:r>
              <a:rPr lang="de-DE" dirty="0">
                <a:solidFill>
                  <a:srgbClr val="FF0000"/>
                </a:solidFill>
              </a:rPr>
              <a:t>das schaffen müssten (wenn wir nicht an der </a:t>
            </a:r>
          </a:p>
          <a:p>
            <a:r>
              <a:rPr lang="de-DE" dirty="0">
                <a:solidFill>
                  <a:srgbClr val="FF0000"/>
                </a:solidFill>
              </a:rPr>
              <a:t>Technik scheitern)</a:t>
            </a:r>
          </a:p>
        </p:txBody>
      </p:sp>
    </p:spTree>
    <p:extLst>
      <p:ext uri="{BB962C8B-B14F-4D97-AF65-F5344CB8AC3E}">
        <p14:creationId xmlns:p14="http://schemas.microsoft.com/office/powerpoint/2010/main" val="1340571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ECDC440-7B2D-C941-B993-FBDBEBD032DF}"/>
              </a:ext>
            </a:extLst>
          </p:cNvPr>
          <p:cNvSpPr txBox="1"/>
          <p:nvPr/>
        </p:nvSpPr>
        <p:spPr>
          <a:xfrm>
            <a:off x="1570383" y="775252"/>
            <a:ext cx="307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kürzen, da nicht unbedingt Java-Publikum</a:t>
            </a: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29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Apollo !=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EB4D5FB-7BEA-F547-8801-40DC97214AE3}"/>
              </a:ext>
            </a:extLst>
          </p:cNvPr>
          <p:cNvSpPr txBox="1"/>
          <p:nvPr/>
        </p:nvSpPr>
        <p:spPr>
          <a:xfrm>
            <a:off x="3061252" y="2941983"/>
            <a:ext cx="479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eventuell raus, da eher für Java-Leute interessant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381438" y="2595813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31233" y="48683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5FBD79-F317-FC44-B6EC-527F1C591BD9}"/>
              </a:ext>
            </a:extLst>
          </p:cNvPr>
          <p:cNvSpPr txBox="1"/>
          <p:nvPr/>
        </p:nvSpPr>
        <p:spPr>
          <a:xfrm>
            <a:off x="633798" y="2505670"/>
            <a:ext cx="77884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@Harm: i.d.R. kommen Fragen nach n+1-Problem(en) schon früher,</a:t>
            </a:r>
          </a:p>
          <a:p>
            <a:r>
              <a:rPr lang="de-DE" dirty="0">
                <a:solidFill>
                  <a:srgbClr val="FF0000"/>
                </a:solidFill>
              </a:rPr>
              <a:t>wenn die also schon gestellt wurden, würden wir diese Frage nicht mehr</a:t>
            </a:r>
          </a:p>
          <a:p>
            <a:r>
              <a:rPr lang="de-DE" dirty="0">
                <a:solidFill>
                  <a:srgbClr val="FF0000"/>
                </a:solidFill>
              </a:rPr>
              <a:t>diskutieren, oder nur kurz, und nur Lösung zeigen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Die Lösungen auf den folgenden Folien sind zwar Java-spezifisch, den </a:t>
            </a:r>
            <a:r>
              <a:rPr lang="de-DE" dirty="0" err="1">
                <a:solidFill>
                  <a:srgbClr val="FF0000"/>
                </a:solidFill>
              </a:rPr>
              <a:t>DataLoader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gibt's aber auch in anderen Sprachen, ebenso wie das </a:t>
            </a:r>
            <a:r>
              <a:rPr lang="de-DE" dirty="0" err="1">
                <a:solidFill>
                  <a:srgbClr val="FF0000"/>
                </a:solidFill>
              </a:rPr>
              <a:t>SelectionSet</a:t>
            </a:r>
            <a:r>
              <a:rPr lang="de-DE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896814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452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4283230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78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133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33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94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32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5616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6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755623-F305-9D44-8E7C-EDF466D1ACE3}"/>
              </a:ext>
            </a:extLst>
          </p:cNvPr>
          <p:cNvSpPr txBox="1"/>
          <p:nvPr/>
        </p:nvSpPr>
        <p:spPr>
          <a:xfrm>
            <a:off x="6832600" y="924983"/>
            <a:ext cx="3140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TODO: </a:t>
            </a:r>
            <a:r>
              <a:rPr lang="de-DE" dirty="0" err="1">
                <a:solidFill>
                  <a:srgbClr val="FF0000"/>
                </a:solidFill>
              </a:rPr>
              <a:t>BeerAdvisor</a:t>
            </a:r>
            <a:r>
              <a:rPr lang="de-DE" dirty="0">
                <a:solidFill>
                  <a:srgbClr val="FF0000"/>
                </a:solidFill>
              </a:rPr>
              <a:t>-Schema verwenden</a:t>
            </a:r>
          </a:p>
          <a:p>
            <a:r>
              <a:rPr lang="de-DE" dirty="0">
                <a:solidFill>
                  <a:srgbClr val="FF0000"/>
                </a:solidFill>
              </a:rPr>
              <a:t>Eventuell statt/vor Performance-Optimierung?</a:t>
            </a: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9429B07-BD1B-2941-AADD-3ABA470FB1FA}"/>
              </a:ext>
            </a:extLst>
          </p:cNvPr>
          <p:cNvSpPr txBox="1"/>
          <p:nvPr/>
        </p:nvSpPr>
        <p:spPr>
          <a:xfrm>
            <a:off x="6954479" y="2118391"/>
            <a:ext cx="31407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@Harm: hier haben wir mehrere Möglichkeiten: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rgbClr val="FF0000"/>
                </a:solidFill>
              </a:rPr>
              <a:t>die Frage ("welche Probleme gibt es") könnte man in den Raum zur allgemeinen Diskussion stellen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rgbClr val="FF0000"/>
                </a:solidFill>
              </a:rPr>
              <a:t>die Frage könnte in Kleingruppen bearbeitet werden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rgbClr val="FF0000"/>
                </a:solidFill>
              </a:rPr>
              <a:t>wir stellen gar keine Frage, sondern zeigen schon die Probleme mit der Bitte allein oder in Kleingruppen eine Lösung sich auszudenken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0023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12598" y="377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1435562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88798" y="3979753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2611357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7594265" y="5719377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590181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2739009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</a:t>
            </a:r>
            <a:r>
              <a:rPr lang="de-DE" sz="2400" b="1" dirty="0">
                <a:solidFill>
                  <a:srgbClr val="41719C"/>
                </a:solidFill>
              </a:rPr>
              <a:t>-freiburg-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F3FA994-C640-7B4E-BB3E-D5FEC8454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3790" y="123709"/>
            <a:ext cx="1333833" cy="194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6216</Words>
  <Application>Microsoft Macintosh PowerPoint</Application>
  <PresentationFormat>A4-Papier (210 x 297 mm)</PresentationFormat>
  <Paragraphs>1196</Paragraphs>
  <Slides>99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99</vt:i4>
      </vt:variant>
    </vt:vector>
  </HeadingPairs>
  <TitlesOfParts>
    <vt:vector size="11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Softwarearchitektur Meetup Hamburg | November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http://localhost:9000/graphiql.html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Interaktion: GraphQL Abfragen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GrapHQL zur Laufzeit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Exkurs: Optimierungen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Schema Design</vt:lpstr>
      <vt:lpstr>Schema Design</vt:lpstr>
      <vt:lpstr>Schema Design</vt:lpstr>
      <vt:lpstr>Schema Design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809</cp:revision>
  <cp:lastPrinted>2019-09-04T14:57:49Z</cp:lastPrinted>
  <dcterms:created xsi:type="dcterms:W3CDTF">2016-03-28T15:59:53Z</dcterms:created>
  <dcterms:modified xsi:type="dcterms:W3CDTF">2019-10-27T22:47:19Z</dcterms:modified>
</cp:coreProperties>
</file>